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80" r:id="rId6"/>
    <p:sldId id="279" r:id="rId7"/>
    <p:sldId id="281" r:id="rId8"/>
    <p:sldId id="282" r:id="rId9"/>
    <p:sldId id="283" r:id="rId10"/>
    <p:sldId id="284" r:id="rId11"/>
    <p:sldId id="297" r:id="rId12"/>
    <p:sldId id="298" r:id="rId13"/>
    <p:sldId id="289" r:id="rId14"/>
    <p:sldId id="290" r:id="rId15"/>
    <p:sldId id="292" r:id="rId16"/>
    <p:sldId id="295" r:id="rId17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F85869-9F25-894B-A236-3C605CDEB7B4}" v="36" dt="2022-10-18T11:45:17.127"/>
    <p1510:client id="{AFDC0E32-2998-0E2D-C75C-1DD44F07389E}" v="657" dt="2022-10-17T21:31:59.094"/>
    <p1510:client id="{E96D10AB-C869-4B53-BB3E-896155816000}" v="6" dt="2022-10-17T00:27:51.750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PT"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PT" sz="1200"/>
            </a:lvl1pPr>
          </a:lstStyle>
          <a:p>
            <a:pPr rtl="0"/>
            <a:fld id="{A9D313FC-6086-438E-9E7F-65D91B8B798A}" type="datetime1">
              <a:rPr lang="pt-PT" smtClean="0"/>
              <a:t>21/10/2022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PT"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PT" sz="1200"/>
            </a:lvl1pPr>
          </a:lstStyle>
          <a:p>
            <a:pPr rtl="0"/>
            <a:fld id="{37B95B5C-AE81-486B-8299-C690ADF087B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PT" sz="1200">
                <a:latin typeface="+mn-lt"/>
              </a:defRPr>
            </a:lvl1pPr>
          </a:lstStyle>
          <a:p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PT" sz="1200">
                <a:latin typeface="+mn-lt"/>
              </a:defRPr>
            </a:lvl1pPr>
          </a:lstStyle>
          <a:p>
            <a:fld id="{641A1D32-8DF7-4746-944E-D2DCFCFA0641}" type="datetime1">
              <a:rPr lang="en-US" smtClean="0"/>
              <a:pPr/>
              <a:t>10/21/2022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PT"/>
            </a:defPPr>
          </a:lstStyle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PT"/>
            </a:def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PT" sz="1200">
                <a:latin typeface="+mn-lt"/>
              </a:defRPr>
            </a:lvl1pPr>
          </a:lstStyle>
          <a:p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PT" sz="1200">
                <a:latin typeface="+mn-lt"/>
              </a:defRPr>
            </a:lvl1pPr>
          </a:lstStyle>
          <a:p>
            <a:fld id="{6922D2F8-28A7-48E8-ADD3-E9583D47D83D}" type="slidenum">
              <a:rPr lang="pt-PT" noProof="0" smtClean="0"/>
              <a:pPr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6536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7654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pt-PT" sz="180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um subtítulo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Oportunidades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texto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28" name="Marcador de Posição do Texto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texto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31" name="Marcador de Posição do Texto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texto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Nossa Concor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24" name="Marcador de Posição do Texto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25" name="Marcador de Posição do Texto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Adicione texto aqui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Adicione texto aqui</a:t>
            </a:r>
          </a:p>
        </p:txBody>
      </p: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Nossa Concorrê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0" name="Marcador de Posição do Texto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54" name="Marcador de Posição do Texto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9" name="Marcador de Posição do Texto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38" name="Marcador de Posição do Texto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34" name="Marcador de Posição do Texto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xão Reta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8" name="Marcador de Posição do Texto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17" name="Marcador de Posição do Texto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19" name="Marcador de Posição do Texto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20" name="Marcador de Posição do Texto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21" name="Marcador de Posição do Texto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22" name="Marcador de Posição do Texto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u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áfico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39" name="Marcador de Posição do Texto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40" name="Marcador de Posição do Texto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  <p:sp>
        <p:nvSpPr>
          <p:cNvPr id="34" name="Marcador de Posição de Conteúdo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Ação de Dois A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áfico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upo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Conexão Reta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xão Reta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xão Reta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xão Reta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xão Reta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xão Reta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xão Reta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xão Reta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xão Reta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xão Reta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xão Reta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21" name="Marcador de Posição do Texto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22" name="Marcador de Posição do Texto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23" name="Marcador de Posição do Texto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13" name="Marcador de Posição do Texto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pt-PT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ano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45" name="Marcador de Posição do Texto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47" name="Marcador de Posição do Texto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49" name="Marcador de Posição do Texto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50" name="Marcador de Posição do Texto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51" name="Marcador de Posição do Texto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52" name="Marcador de Posição do Texto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53" name="Marcador de Posição do Texto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24" name="Marcador de Posição do Texto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25" name="Marcador de Posição do Texto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26" name="Marcador de Posição do Texto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14" name="Marcador de Posição do Texto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pt-PT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ano</a:t>
            </a:r>
          </a:p>
        </p:txBody>
      </p:sp>
      <p:sp>
        <p:nvSpPr>
          <p:cNvPr id="66" name="Marcador de Posição do Texto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67" name="Marcador de Posição do Texto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68" name="Marcador de Posição do Texto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69" name="Marcador de Posição do Texto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70" name="Marcador de Posição do Texto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71" name="Marcador de Posição do Texto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72" name="Marcador de Posição do Texto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73" name="Marcador de Posição do Texto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74" name="Marcador de Posição do Texto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75" name="Marcador de Posição do Texto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76" name="Marcador de Posição do Texto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77" name="Marcador de Posição do Texto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Conexão Reta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xão Reta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xão Reta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xão Reta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xão Reta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xão Reta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xão Reta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xão Reta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xão Reta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xão Reta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xão Reta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a - 4 Pesso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4" name="Marcador de Posição da Imagem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10" name="Marcador de Posição da Imagem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17" name="Marcador de Posição da Imagem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16" name="Marcador de Posição da Imagem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25" name="Marcador de Posição do Texto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28" name="Marcador de Posição do Texto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31" name="Marcador de Posição do Texto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9" name="Marcador de Posição do Rodapé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40" name="Marcador de Posição do Número do Diapositivo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41" name="Marcador de Posição da Data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a - 8 Pesso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34" name="Marcador de Posição da Imagem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81" name="Marcador de Posição da Imagem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85" name="Marcador de Posição da Imagem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87" name="Marcador de Posição da Imagem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41" name="Marcador de Posição do Texto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5" name="Marcador de Posição do Texto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7" name="Marcador de Posição do Texto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97" name="Marcador de Posição da Imagem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99" name="Marcador de Posição da Imagem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101" name="Marcador de Posição da Imagem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103" name="Marcador de Posição da Imagem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73" name="Marcador de Posição do Texto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4" name="Marcador de Posição do Texto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75" name="Marcador de Posição do Texto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6" name="Marcador de Posição do Texto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77" name="Marcador de Posição do Texto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8" name="Marcador de Posição do Texto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79" name="Marcador de Posição do Texto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80" name="Marcador de Posição do Texto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105" name="Marcador de Posição do Rodapé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TÍTULO DA APRESENTAÇÃO</a:t>
            </a:r>
          </a:p>
        </p:txBody>
      </p:sp>
      <p:sp>
        <p:nvSpPr>
          <p:cNvPr id="106" name="Marcador de Posição do Número do Diapositivo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107" name="Marcador de Posição da Data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BR" cap="all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áfico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45" name="Marcador de Posição do Texto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9" name="Marcador de Posição do Texto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7" name="Marcador de Posição do Texto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8" name="Marcador de Posição do Texto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7" name="Marcador de Posição do Texto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38" name="Marcador de Posição do Texto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39" name="Marcador de Posição do Texto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0" name="Marcador de Posição do Texto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41" name="Marcador de Posição do Texto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30" name="Marcador de Posição da Imagem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pt-PT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áfico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7" name="Marcador de Posição do Texto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3" name="Marcador de Posição do Rodapé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14" name="Marcador de Posição do Número do Diapositivo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15" name="Marcador de Posição da Data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0" name="Marcador de Posição do Texto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um subtítulo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8" name="Marcador de Posição do Texto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6" name="Marcador de Posição do Texto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2" name="Marcador de Posição do Texto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0" name="Marcador de Posição do Texto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41" name="Marcador de Posição do Rodapé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42" name="Marcador de Posição do Número do Diapositivo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43" name="Marcador de Posição da Data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8" name="Marcador de Posição do Texto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34" name="Marcador de Posição do Texto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  <p:sp>
        <p:nvSpPr>
          <p:cNvPr id="14" name="Marcador de Posição da Imagem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36" name="Marcador de Posição da Imagem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37" name="Marcador de Posição da Imagem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38" name="Marcador de Posição da Imagem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ão Geral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58" name="Marcador de Posição do Texto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57" name="Marcador de Posição do Texto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64" name="Marcador de Posição do Texto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63" name="Marcador de Posição do Texto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67" name="Marcador de Posição do Texto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66" name="Marcador de Posição do Texto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22" name="Marcador de Posição do Rodapé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23" name="Marcador de Posição do Número do Diapositivo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24" name="Marcador de Posição da Data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  <p:sp>
        <p:nvSpPr>
          <p:cNvPr id="5" name="Marcador de Posição da Imagem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21" name="Marcador de Posição da Imagem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25" name="Marcador de Posição da Imagem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26" name="Marcador de Posição da Imagem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8" name="Marcador de Posição do Rodapé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19" name="Marcador de Posição do Número do Diapositivo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20" name="Marcador de Posição da Data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Separ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1" name="Marcador de Posição do Texto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2" name="Marcador de Posição do Texto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3" name="Marcador de Posição do Texto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4" name="Marcador de Posição do Texto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ão Geral da Oportunidade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0" name="Marcador de Posição do Texto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13" name="Marcador de Posição do Texto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Adicione texto aqui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Adicione texto aqui</a:t>
            </a:r>
          </a:p>
        </p:txBody>
      </p:sp>
      <p:sp>
        <p:nvSpPr>
          <p:cNvPr id="27" name="Marcador de Posição do Texto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6" name="Marcador de Posição do Texto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Adicione texto aqui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ção do Rodapé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 b="1"/>
          </a:p>
        </p:txBody>
      </p:sp>
      <p:sp>
        <p:nvSpPr>
          <p:cNvPr id="14" name="Marcador de Posição do Número do Diapositivo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15" name="Marcador de Posição da Data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b="1" cap="all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P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3" y="864485"/>
            <a:ext cx="5950511" cy="256451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9600" err="1"/>
              <a:t>Market</a:t>
            </a:r>
            <a:r>
              <a:rPr lang="pt-PT" sz="9600"/>
              <a:t> for </a:t>
            </a:r>
            <a:r>
              <a:rPr lang="pt-PT" sz="9600" err="1"/>
              <a:t>you</a:t>
            </a:r>
            <a:endParaRPr lang="pt-PT" sz="9600"/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673" y="3429000"/>
            <a:ext cx="4989628" cy="762646"/>
          </a:xfrm>
        </p:spPr>
        <p:txBody>
          <a:bodyPr rtlCol="0">
            <a:normAutofit/>
          </a:bodyPr>
          <a:lstStyle>
            <a:defPPr>
              <a:defRPr lang="pt-PT"/>
            </a:defPPr>
          </a:lstStyle>
          <a:p>
            <a:pPr rtl="0"/>
            <a:r>
              <a:rPr lang="pt-PT">
                <a:latin typeface="Daytona Pro Light (corpo)"/>
              </a:rPr>
              <a:t>Laboratórios de Informática IV</a:t>
            </a:r>
          </a:p>
          <a:p>
            <a:pPr rtl="0"/>
            <a:r>
              <a:rPr lang="pt-PT">
                <a:latin typeface="Daytona Pro Light (corpo)"/>
              </a:rPr>
              <a:t>Grupo 25</a:t>
            </a:r>
          </a:p>
          <a:p>
            <a:pPr rtl="0"/>
            <a:endParaRPr lang="pt-PT">
              <a:latin typeface="Daytona Pro Light (corpo)"/>
            </a:endParaRP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558331D-7F67-7FA8-DA84-A70D2D7D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7" y="745256"/>
            <a:ext cx="10818994" cy="813577"/>
          </a:xfrm>
        </p:spPr>
        <p:txBody>
          <a:bodyPr/>
          <a:lstStyle/>
          <a:p>
            <a:r>
              <a:rPr lang="pt-PT" sz="4800">
                <a:solidFill>
                  <a:schemeClr val="accent6"/>
                </a:solidFill>
              </a:rPr>
              <a:t>Plano de desenvolvimento</a:t>
            </a:r>
          </a:p>
        </p:txBody>
      </p:sp>
      <p:sp>
        <p:nvSpPr>
          <p:cNvPr id="13" name="Marcador de Posição do Número do Diapositivo 5">
            <a:extLst>
              <a:ext uri="{FF2B5EF4-FFF2-40B4-BE49-F238E27FC236}">
                <a16:creationId xmlns:a16="http://schemas.microsoft.com/office/drawing/2014/main" id="{322C14A1-5BF3-FD31-BD9A-E3B178528484}"/>
              </a:ext>
            </a:extLst>
          </p:cNvPr>
          <p:cNvSpPr txBox="1">
            <a:spLocks/>
          </p:cNvSpPr>
          <p:nvPr/>
        </p:nvSpPr>
        <p:spPr>
          <a:xfrm>
            <a:off x="10991555" y="6208677"/>
            <a:ext cx="545911" cy="580029"/>
          </a:xfrm>
          <a:prstGeom prst="rect">
            <a:avLst/>
          </a:prstGeom>
        </p:spPr>
        <p:txBody>
          <a:bodyPr rtlCol="0" anchor="ctr"/>
          <a:lstStyle>
            <a:defPPr rtl="0">
              <a:defRPr lang="pt-PT"/>
            </a:defPPr>
            <a:lvl1pPr marL="0" algn="r" defTabSz="914400" rtl="0" eaLnBrk="1" latinLnBrk="0" hangingPunct="1">
              <a:defRPr lang="pt-PT" sz="1600" kern="12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lang="pt-PT"/>
            </a:pPr>
            <a:fld id="{8D1FC6F8-0BCD-47E9-9C64-690771D9C143}" type="slidenum">
              <a:rPr lang="en-US" sz="1800" smtClean="0">
                <a:solidFill>
                  <a:schemeClr val="accent6"/>
                </a:solidFill>
              </a:rPr>
              <a:pPr>
                <a:defRPr lang="pt-PT"/>
              </a:pPr>
              <a:t>10</a:t>
            </a:fld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Marcador de Posição do Texto 2">
            <a:extLst>
              <a:ext uri="{FF2B5EF4-FFF2-40B4-BE49-F238E27FC236}">
                <a16:creationId xmlns:a16="http://schemas.microsoft.com/office/drawing/2014/main" id="{79E856C0-43F4-950E-74E4-CFF0EA712ECF}"/>
              </a:ext>
            </a:extLst>
          </p:cNvPr>
          <p:cNvSpPr txBox="1">
            <a:spLocks/>
          </p:cNvSpPr>
          <p:nvPr/>
        </p:nvSpPr>
        <p:spPr>
          <a:xfrm>
            <a:off x="1097280" y="1625396"/>
            <a:ext cx="6043749" cy="813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PT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3200">
                <a:solidFill>
                  <a:schemeClr val="bg1"/>
                </a:solidFill>
                <a:latin typeface="Century Gothic" panose="020B0502020202020204" pitchFamily="34" charset="0"/>
              </a:rPr>
              <a:t>CONSTRUÇÃO DO SOFTWARE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22145AA-1008-3025-0B86-9DE8A368D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512" y="2505536"/>
            <a:ext cx="5058219" cy="266109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CD5050C-0FDC-50D8-88BA-8C2973F02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37" y="2505536"/>
            <a:ext cx="5567727" cy="266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24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7F37A5-62E2-A554-354D-7656ABDA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304" y="728687"/>
            <a:ext cx="5380445" cy="838855"/>
          </a:xfrm>
        </p:spPr>
        <p:txBody>
          <a:bodyPr/>
          <a:lstStyle/>
          <a:p>
            <a:r>
              <a:rPr lang="pt-PT" sz="4800"/>
              <a:t>Conclusão</a:t>
            </a:r>
          </a:p>
        </p:txBody>
      </p:sp>
      <p:sp>
        <p:nvSpPr>
          <p:cNvPr id="9" name="Marcador de Posição do Texto 2">
            <a:extLst>
              <a:ext uri="{FF2B5EF4-FFF2-40B4-BE49-F238E27FC236}">
                <a16:creationId xmlns:a16="http://schemas.microsoft.com/office/drawing/2014/main" id="{23E74CB7-8620-63B6-40FE-F502E014BCEC}"/>
              </a:ext>
            </a:extLst>
          </p:cNvPr>
          <p:cNvSpPr txBox="1">
            <a:spLocks/>
          </p:cNvSpPr>
          <p:nvPr/>
        </p:nvSpPr>
        <p:spPr>
          <a:xfrm>
            <a:off x="5235304" y="1651522"/>
            <a:ext cx="5380445" cy="355495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PT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>
                <a:solidFill>
                  <a:schemeClr val="bg1"/>
                </a:solidFill>
              </a:rPr>
              <a:t>Com esta fase do trabalho completa, temos uma melhor organização do projeto como um todo</a:t>
            </a:r>
            <a:endParaRPr lang="pt-PT">
              <a:solidFill>
                <a:schemeClr val="bg1"/>
              </a:solidFill>
            </a:endParaRPr>
          </a:p>
          <a:p>
            <a:endParaRPr lang="pt-PT" sz="2400">
              <a:solidFill>
                <a:schemeClr val="bg1"/>
              </a:solidFill>
            </a:endParaRPr>
          </a:p>
          <a:p>
            <a:r>
              <a:rPr lang="pt-PT" sz="2400">
                <a:solidFill>
                  <a:schemeClr val="bg1"/>
                </a:solidFill>
              </a:rPr>
              <a:t>Ficamos também com uma ideia melhor das fases que estão por vir</a:t>
            </a:r>
          </a:p>
          <a:p>
            <a:endParaRPr lang="pt-PT" sz="2400">
              <a:solidFill>
                <a:srgbClr val="FFFFFF"/>
              </a:solidFill>
            </a:endParaRPr>
          </a:p>
          <a:p>
            <a:endParaRPr lang="pt-PT">
              <a:solidFill>
                <a:srgbClr val="000000"/>
              </a:solidFill>
            </a:endParaRPr>
          </a:p>
          <a:p>
            <a:endParaRPr lang="pt-PT" sz="2400">
              <a:solidFill>
                <a:schemeClr val="bg1"/>
              </a:solidFill>
            </a:endParaRPr>
          </a:p>
          <a:p>
            <a:endParaRPr lang="pt-PT" sz="2400">
              <a:solidFill>
                <a:schemeClr val="bg1"/>
              </a:solidFill>
            </a:endParaRPr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9036F901-9829-74D1-EEFB-8E1BBE8D391A}"/>
              </a:ext>
            </a:extLst>
          </p:cNvPr>
          <p:cNvSpPr txBox="1">
            <a:spLocks/>
          </p:cNvSpPr>
          <p:nvPr/>
        </p:nvSpPr>
        <p:spPr>
          <a:xfrm>
            <a:off x="10991555" y="6208677"/>
            <a:ext cx="545911" cy="580029"/>
          </a:xfrm>
          <a:prstGeom prst="rect">
            <a:avLst/>
          </a:prstGeom>
        </p:spPr>
        <p:txBody>
          <a:bodyPr rtlCol="0" anchor="ctr"/>
          <a:lstStyle>
            <a:defPPr rtl="0">
              <a:defRPr lang="pt-PT"/>
            </a:defPPr>
            <a:lvl1pPr marL="0" algn="r" defTabSz="914400" rtl="0" eaLnBrk="1" latinLnBrk="0" hangingPunct="1">
              <a:defRPr lang="pt-PT" sz="1600" kern="12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lang="pt-PT"/>
            </a:pPr>
            <a:fld id="{8D1FC6F8-0BCD-47E9-9C64-690771D9C143}" type="slidenum">
              <a:rPr lang="en-US" sz="1800" smtClean="0">
                <a:solidFill>
                  <a:schemeClr val="accent6"/>
                </a:solidFill>
              </a:rPr>
              <a:pPr>
                <a:defRPr lang="pt-PT"/>
              </a:pPr>
              <a:t>11</a:t>
            </a:fld>
            <a:endParaRPr lang="en-US" sz="18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064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Marcador de Posição da Imagem 25" descr="Uma imagem com pessoa, parede, interior, camisa&#10;&#10;Descrição gerada automaticamente">
            <a:extLst>
              <a:ext uri="{FF2B5EF4-FFF2-40B4-BE49-F238E27FC236}">
                <a16:creationId xmlns:a16="http://schemas.microsoft.com/office/drawing/2014/main" id="{53B3A7F1-7F7F-5A44-794C-87940172CE4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28" name="Marcador de Posição da Imagem 27" descr="Uma imagem com pessoa, homem, parede, peixe&#10;&#10;Descrição gerada automaticamente">
            <a:extLst>
              <a:ext uri="{FF2B5EF4-FFF2-40B4-BE49-F238E27FC236}">
                <a16:creationId xmlns:a16="http://schemas.microsoft.com/office/drawing/2014/main" id="{34124103-2B79-4FBB-A8C3-44B80D43DA9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/>
          <a:stretch>
            <a:fillRect/>
          </a:stretch>
        </p:blipFill>
        <p:spPr>
          <a:xfrm>
            <a:off x="9387443" y="2616838"/>
            <a:ext cx="1502806" cy="1502805"/>
          </a:xfrm>
        </p:spPr>
      </p:pic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6EC8668E-8F03-5337-3157-CB7F0C70F11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pt-PT"/>
              <a:t>João Ribeiro</a:t>
            </a:r>
          </a:p>
        </p:txBody>
      </p:sp>
      <p:sp>
        <p:nvSpPr>
          <p:cNvPr id="10" name="Marcador de Posição do Texto 9">
            <a:extLst>
              <a:ext uri="{FF2B5EF4-FFF2-40B4-BE49-F238E27FC236}">
                <a16:creationId xmlns:a16="http://schemas.microsoft.com/office/drawing/2014/main" id="{72D6DFBB-6C65-8F2E-EE1C-24E14123A11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pt-PT"/>
              <a:t>A95719</a:t>
            </a:r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96DBDF97-06AC-3129-C622-06060A1D23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pt-PT"/>
              <a:t>Lara Ferreira</a:t>
            </a:r>
          </a:p>
        </p:txBody>
      </p:sp>
      <p:sp>
        <p:nvSpPr>
          <p:cNvPr id="12" name="Marcador de Posição do Texto 11">
            <a:extLst>
              <a:ext uri="{FF2B5EF4-FFF2-40B4-BE49-F238E27FC236}">
                <a16:creationId xmlns:a16="http://schemas.microsoft.com/office/drawing/2014/main" id="{C795B4B6-65AE-BFF3-2111-75008D1A818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pt-PT"/>
              <a:t>A95454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0BC7A258-BC54-5C7F-8772-61FAFB4E61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pt-PT"/>
              <a:t>Xavier Mota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7BDD9792-1422-BD08-2B48-EA62B2D76B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pt-PT"/>
              <a:t>A88220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EAB9176-B55C-96FD-5BAE-CCCDD3AFF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43" y="2447110"/>
            <a:ext cx="1969611" cy="1889761"/>
          </a:xfrm>
          <a:prstGeom prst="rect">
            <a:avLst/>
          </a:prstGeom>
        </p:spPr>
      </p:pic>
      <p:pic>
        <p:nvPicPr>
          <p:cNvPr id="23" name="Marcador de Posição da Imagem 22" descr="Uma imagem com pessoa, parede, vestuário, pose&#10;&#10;Descrição gerada automaticamente">
            <a:extLst>
              <a:ext uri="{FF2B5EF4-FFF2-40B4-BE49-F238E27FC236}">
                <a16:creationId xmlns:a16="http://schemas.microsoft.com/office/drawing/2014/main" id="{B46A640B-E345-8BD3-BC8D-A5481912E40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53" r="53"/>
          <a:stretch>
            <a:fillRect/>
          </a:stretch>
        </p:blipFill>
        <p:spPr>
          <a:xfrm>
            <a:off x="1014368" y="2607447"/>
            <a:ext cx="1501775" cy="1503362"/>
          </a:xfrm>
        </p:spPr>
      </p:pic>
      <p:sp>
        <p:nvSpPr>
          <p:cNvPr id="29" name="Título 1">
            <a:extLst>
              <a:ext uri="{FF2B5EF4-FFF2-40B4-BE49-F238E27FC236}">
                <a16:creationId xmlns:a16="http://schemas.microsoft.com/office/drawing/2014/main" id="{B51684AF-D48C-BD26-D56C-996BA7139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069" y="728687"/>
            <a:ext cx="7498079" cy="838855"/>
          </a:xfrm>
        </p:spPr>
        <p:txBody>
          <a:bodyPr/>
          <a:lstStyle/>
          <a:p>
            <a:pPr algn="r"/>
            <a:r>
              <a:rPr lang="pt-PT" sz="4800">
                <a:solidFill>
                  <a:schemeClr val="accent6"/>
                </a:solidFill>
              </a:rPr>
              <a:t>Equipa de trabalho</a:t>
            </a:r>
          </a:p>
        </p:txBody>
      </p:sp>
      <p:pic>
        <p:nvPicPr>
          <p:cNvPr id="30" name="Marcador de Posição da Imagem 25">
            <a:extLst>
              <a:ext uri="{FF2B5EF4-FFF2-40B4-BE49-F238E27FC236}">
                <a16:creationId xmlns:a16="http://schemas.microsoft.com/office/drawing/2014/main" id="{00A131EF-3C75-00E7-CD11-6E28E5FE298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190425" y="2605270"/>
            <a:ext cx="1502806" cy="1502805"/>
          </a:xfrm>
          <a:prstGeom prst="ellipse">
            <a:avLst/>
          </a:prstGeom>
        </p:spPr>
      </p:pic>
      <p:pic>
        <p:nvPicPr>
          <p:cNvPr id="31" name="Marcador de Posição da Imagem 25">
            <a:extLst>
              <a:ext uri="{FF2B5EF4-FFF2-40B4-BE49-F238E27FC236}">
                <a16:creationId xmlns:a16="http://schemas.microsoft.com/office/drawing/2014/main" id="{F614BE89-1D80-F4FC-0FE6-7BB2B517438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83095" y="2599420"/>
            <a:ext cx="1502806" cy="1502805"/>
          </a:xfrm>
          <a:prstGeom prst="ellipse">
            <a:avLst/>
          </a:prstGeom>
        </p:spPr>
      </p:pic>
      <p:sp>
        <p:nvSpPr>
          <p:cNvPr id="32" name="Marcador de Posição do Texto 8">
            <a:extLst>
              <a:ext uri="{FF2B5EF4-FFF2-40B4-BE49-F238E27FC236}">
                <a16:creationId xmlns:a16="http://schemas.microsoft.com/office/drawing/2014/main" id="{413245E0-0659-C34E-D348-3CF3B83885FE}"/>
              </a:ext>
            </a:extLst>
          </p:cNvPr>
          <p:cNvSpPr txBox="1">
            <a:spLocks/>
          </p:cNvSpPr>
          <p:nvPr/>
        </p:nvSpPr>
        <p:spPr>
          <a:xfrm>
            <a:off x="2797728" y="442870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200" b="1" kern="1200" cap="all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João Novais</a:t>
            </a:r>
          </a:p>
        </p:txBody>
      </p:sp>
      <p:sp>
        <p:nvSpPr>
          <p:cNvPr id="33" name="Marcador de Posição do Texto 9">
            <a:extLst>
              <a:ext uri="{FF2B5EF4-FFF2-40B4-BE49-F238E27FC236}">
                <a16:creationId xmlns:a16="http://schemas.microsoft.com/office/drawing/2014/main" id="{F6610A8A-272A-6777-F1A4-D3261BE0974C}"/>
              </a:ext>
            </a:extLst>
          </p:cNvPr>
          <p:cNvSpPr txBox="1">
            <a:spLocks/>
          </p:cNvSpPr>
          <p:nvPr/>
        </p:nvSpPr>
        <p:spPr>
          <a:xfrm>
            <a:off x="2897866" y="4654673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PT" sz="10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A96626</a:t>
            </a:r>
          </a:p>
        </p:txBody>
      </p:sp>
      <p:sp>
        <p:nvSpPr>
          <p:cNvPr id="34" name="Marcador de Posição do Texto 8">
            <a:extLst>
              <a:ext uri="{FF2B5EF4-FFF2-40B4-BE49-F238E27FC236}">
                <a16:creationId xmlns:a16="http://schemas.microsoft.com/office/drawing/2014/main" id="{E38F3B17-C85C-0779-C2A0-CF171CE4E0A6}"/>
              </a:ext>
            </a:extLst>
          </p:cNvPr>
          <p:cNvSpPr txBox="1">
            <a:spLocks/>
          </p:cNvSpPr>
          <p:nvPr/>
        </p:nvSpPr>
        <p:spPr>
          <a:xfrm>
            <a:off x="711936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200" b="1" kern="1200" cap="all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Beatriz Ribeiro</a:t>
            </a:r>
          </a:p>
        </p:txBody>
      </p:sp>
      <p:sp>
        <p:nvSpPr>
          <p:cNvPr id="35" name="Marcador de Posição do Texto 9">
            <a:extLst>
              <a:ext uri="{FF2B5EF4-FFF2-40B4-BE49-F238E27FC236}">
                <a16:creationId xmlns:a16="http://schemas.microsoft.com/office/drawing/2014/main" id="{7827FA19-9580-C56E-A962-6920E1133682}"/>
              </a:ext>
            </a:extLst>
          </p:cNvPr>
          <p:cNvSpPr txBox="1">
            <a:spLocks/>
          </p:cNvSpPr>
          <p:nvPr/>
        </p:nvSpPr>
        <p:spPr>
          <a:xfrm>
            <a:off x="8120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PT" sz="10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A95437</a:t>
            </a:r>
          </a:p>
        </p:txBody>
      </p:sp>
      <p:sp>
        <p:nvSpPr>
          <p:cNvPr id="36" name="Marcador de Posição do Número do Diapositivo 5">
            <a:extLst>
              <a:ext uri="{FF2B5EF4-FFF2-40B4-BE49-F238E27FC236}">
                <a16:creationId xmlns:a16="http://schemas.microsoft.com/office/drawing/2014/main" id="{61EAA522-F979-049B-6BAE-3289834C5E42}"/>
              </a:ext>
            </a:extLst>
          </p:cNvPr>
          <p:cNvSpPr txBox="1">
            <a:spLocks/>
          </p:cNvSpPr>
          <p:nvPr/>
        </p:nvSpPr>
        <p:spPr>
          <a:xfrm>
            <a:off x="10991555" y="6208677"/>
            <a:ext cx="545911" cy="580029"/>
          </a:xfrm>
          <a:prstGeom prst="rect">
            <a:avLst/>
          </a:prstGeom>
        </p:spPr>
        <p:txBody>
          <a:bodyPr rtlCol="0" anchor="ctr"/>
          <a:lstStyle>
            <a:defPPr rtl="0">
              <a:defRPr lang="pt-PT"/>
            </a:defPPr>
            <a:lvl1pPr marL="0" algn="r" defTabSz="914400" rtl="0" eaLnBrk="1" latinLnBrk="0" hangingPunct="1">
              <a:defRPr lang="pt-PT" sz="1600" kern="12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lang="pt-PT"/>
            </a:pPr>
            <a:fld id="{8D1FC6F8-0BCD-47E9-9C64-690771D9C143}" type="slidenum">
              <a:rPr lang="en-US" sz="1800" smtClean="0">
                <a:solidFill>
                  <a:schemeClr val="accent6"/>
                </a:solidFill>
              </a:rPr>
              <a:pPr>
                <a:defRPr lang="pt-PT"/>
              </a:pPr>
              <a:t>12</a:t>
            </a:fld>
            <a:endParaRPr lang="en-US" sz="18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948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3" y="864485"/>
            <a:ext cx="5950511" cy="256451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9600" err="1"/>
              <a:t>Market</a:t>
            </a:r>
            <a:r>
              <a:rPr lang="pt-PT" sz="9600"/>
              <a:t> for </a:t>
            </a:r>
            <a:r>
              <a:rPr lang="pt-PT" sz="9600" err="1"/>
              <a:t>you</a:t>
            </a:r>
            <a:endParaRPr lang="pt-PT" sz="9600"/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673" y="3429000"/>
            <a:ext cx="4989628" cy="762646"/>
          </a:xfrm>
        </p:spPr>
        <p:txBody>
          <a:bodyPr rtlCol="0">
            <a:normAutofit/>
          </a:bodyPr>
          <a:lstStyle>
            <a:defPPr>
              <a:defRPr lang="pt-PT"/>
            </a:defPPr>
          </a:lstStyle>
          <a:p>
            <a:pPr rtl="0"/>
            <a:r>
              <a:rPr lang="pt-PT">
                <a:latin typeface="Daytona Pro Light (corpo)"/>
              </a:rPr>
              <a:t>Laboratórios de Informática IV</a:t>
            </a:r>
          </a:p>
          <a:p>
            <a:pPr rtl="0"/>
            <a:r>
              <a:rPr lang="pt-PT">
                <a:latin typeface="Daytona Pro Light (corpo)"/>
              </a:rPr>
              <a:t>Grupo 25</a:t>
            </a:r>
          </a:p>
          <a:p>
            <a:pPr rtl="0"/>
            <a:endParaRPr lang="pt-PT">
              <a:latin typeface="Daytona Pro Light (corpo)"/>
            </a:endParaRPr>
          </a:p>
        </p:txBody>
      </p:sp>
    </p:spTree>
    <p:extLst>
      <p:ext uri="{BB962C8B-B14F-4D97-AF65-F5344CB8AC3E}">
        <p14:creationId xmlns:p14="http://schemas.microsoft.com/office/powerpoint/2010/main" val="2617295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4A4BB-EE8E-CAFE-FC2D-189B1F487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56" y="958858"/>
            <a:ext cx="4613175" cy="631880"/>
          </a:xfrm>
        </p:spPr>
        <p:txBody>
          <a:bodyPr/>
          <a:lstStyle/>
          <a:p>
            <a:r>
              <a:rPr lang="pt-PT" sz="4800"/>
              <a:t>índice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459DB75-6D60-B345-D0AE-029F07FA87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1456" y="1730407"/>
            <a:ext cx="5343123" cy="402885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>
                <a:latin typeface="Daytona Pro Light (corpo)"/>
              </a:rPr>
              <a:t>Contextualização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>
                <a:latin typeface="Daytona Pro Light (corpo)"/>
              </a:rPr>
              <a:t>Objetivos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>
                <a:latin typeface="Daytona Pro Light (corpo)"/>
              </a:rPr>
              <a:t>Viabilidade do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>
                <a:latin typeface="Daytona Pro Light (corpo)"/>
              </a:rPr>
              <a:t>Utilidade do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>
                <a:latin typeface="Daytona Pro Light (corpo)"/>
              </a:rPr>
              <a:t>Recursos Necessários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>
                <a:latin typeface="Daytona Pro Light (corpo)"/>
              </a:rPr>
              <a:t>Plano de Desenvolvimento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>
                <a:latin typeface="Daytona Pro Light (corpo)"/>
              </a:rPr>
              <a:t>Conclusão</a:t>
            </a:r>
          </a:p>
          <a:p>
            <a:endParaRPr lang="pt-PT"/>
          </a:p>
        </p:txBody>
      </p:sp>
      <p:pic>
        <p:nvPicPr>
          <p:cNvPr id="17" name="Marcador de Posição da Imagem 16">
            <a:extLst>
              <a:ext uri="{FF2B5EF4-FFF2-40B4-BE49-F238E27FC236}">
                <a16:creationId xmlns:a16="http://schemas.microsoft.com/office/drawing/2014/main" id="{A83AF997-494F-B8F3-C104-ED6A68F6667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923" b="923"/>
          <a:stretch>
            <a:fillRect/>
          </a:stretch>
        </p:blipFill>
        <p:spPr/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A2B4CC2-20F9-68D5-1692-CD8D7A9A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555" y="6208677"/>
            <a:ext cx="545911" cy="580029"/>
          </a:xfrm>
        </p:spPr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85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2F2AFD-B477-932E-F71E-E3F2AE4ED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9085" y="739657"/>
            <a:ext cx="7194431" cy="813097"/>
          </a:xfrm>
        </p:spPr>
        <p:txBody>
          <a:bodyPr/>
          <a:lstStyle/>
          <a:p>
            <a:r>
              <a:rPr lang="pt-PT"/>
              <a:t>Contextualização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B50C760-10C0-C451-37A9-49185B1232E7}"/>
              </a:ext>
            </a:extLst>
          </p:cNvPr>
          <p:cNvSpPr txBox="1">
            <a:spLocks/>
          </p:cNvSpPr>
          <p:nvPr/>
        </p:nvSpPr>
        <p:spPr>
          <a:xfrm>
            <a:off x="4339084" y="1652771"/>
            <a:ext cx="7194431" cy="355495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PT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PT" sz="2400">
              <a:solidFill>
                <a:schemeClr val="bg1"/>
              </a:solidFill>
            </a:endParaRPr>
          </a:p>
          <a:p>
            <a:endParaRPr lang="pt-PT" sz="2400">
              <a:solidFill>
                <a:schemeClr val="bg1"/>
              </a:solidFill>
            </a:endParaRPr>
          </a:p>
          <a:p>
            <a:r>
              <a:rPr lang="pt-PT" sz="2400">
                <a:solidFill>
                  <a:schemeClr val="bg1"/>
                </a:solidFill>
                <a:ea typeface="+mn-lt"/>
                <a:cs typeface="+mn-lt"/>
              </a:rPr>
              <a:t>FEIRAS NA ATUALIDADE </a:t>
            </a:r>
            <a:endParaRPr lang="pt-PT">
              <a:solidFill>
                <a:schemeClr val="bg1"/>
              </a:solidFill>
            </a:endParaRPr>
          </a:p>
          <a:p>
            <a:endParaRPr lang="pt-PT" sz="2400">
              <a:solidFill>
                <a:schemeClr val="bg1"/>
              </a:solidFill>
            </a:endParaRPr>
          </a:p>
          <a:p>
            <a:endParaRPr lang="pt-PT" sz="2400">
              <a:solidFill>
                <a:schemeClr val="bg1"/>
              </a:solidFill>
            </a:endParaRPr>
          </a:p>
          <a:p>
            <a:r>
              <a:rPr lang="pt-PT" sz="2400">
                <a:solidFill>
                  <a:schemeClr val="bg1"/>
                </a:solidFill>
              </a:rPr>
              <a:t>FEIRAS </a:t>
            </a:r>
            <a:r>
              <a:rPr lang="pt-PT" sz="2400">
                <a:solidFill>
                  <a:schemeClr val="bg1"/>
                </a:solidFill>
                <a:ea typeface="+mn-lt"/>
                <a:cs typeface="+mn-lt"/>
              </a:rPr>
              <a:t>ONLINE, EM QUE CONSISTE?</a:t>
            </a:r>
            <a:endParaRPr lang="pt-PT">
              <a:solidFill>
                <a:schemeClr val="bg1"/>
              </a:solidFill>
            </a:endParaRPr>
          </a:p>
          <a:p>
            <a:endParaRPr lang="pt-PT" sz="2400">
              <a:solidFill>
                <a:schemeClr val="bg1"/>
              </a:solidFill>
            </a:endParaRPr>
          </a:p>
          <a:p>
            <a:endParaRPr lang="pt-PT" sz="2400">
              <a:solidFill>
                <a:schemeClr val="bg1"/>
              </a:solidFill>
            </a:endParaRPr>
          </a:p>
        </p:txBody>
      </p:sp>
      <p:sp>
        <p:nvSpPr>
          <p:cNvPr id="8" name="Marcador de Posição do Número do Diapositivo 5">
            <a:extLst>
              <a:ext uri="{FF2B5EF4-FFF2-40B4-BE49-F238E27FC236}">
                <a16:creationId xmlns:a16="http://schemas.microsoft.com/office/drawing/2014/main" id="{3942FCE1-577A-84B8-E478-E968A238DB25}"/>
              </a:ext>
            </a:extLst>
          </p:cNvPr>
          <p:cNvSpPr txBox="1">
            <a:spLocks/>
          </p:cNvSpPr>
          <p:nvPr/>
        </p:nvSpPr>
        <p:spPr>
          <a:xfrm>
            <a:off x="10991555" y="6208677"/>
            <a:ext cx="545911" cy="580029"/>
          </a:xfrm>
          <a:prstGeom prst="rect">
            <a:avLst/>
          </a:prstGeom>
        </p:spPr>
        <p:txBody>
          <a:bodyPr/>
          <a:lstStyle>
            <a:defPPr rtl="0">
              <a:defRPr lang="pt-PT"/>
            </a:defPPr>
            <a:lvl1pPr marL="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 lang="pt-PT"/>
            </a:pPr>
            <a:fld id="{8D1FC6F8-0BCD-47E9-9C64-690771D9C143}" type="slidenum">
              <a:rPr lang="en-US" smtClean="0">
                <a:solidFill>
                  <a:schemeClr val="accent6"/>
                </a:solidFill>
              </a:rPr>
              <a:pPr algn="r">
                <a:defRPr lang="pt-PT"/>
              </a:pPr>
              <a:t>3</a:t>
            </a:fld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976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B51B8-EF6D-D131-EBDB-C9FFBF18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7" y="745256"/>
            <a:ext cx="7187519" cy="813577"/>
          </a:xfrm>
        </p:spPr>
        <p:txBody>
          <a:bodyPr/>
          <a:lstStyle/>
          <a:p>
            <a:r>
              <a:rPr lang="pt-PT" sz="4800">
                <a:solidFill>
                  <a:schemeClr val="accent6"/>
                </a:solidFill>
              </a:rPr>
              <a:t>Objetivos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CCE5E84-E479-CE0B-20CD-1148A91B04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7" y="1672047"/>
            <a:ext cx="7187520" cy="4525554"/>
          </a:xfrm>
        </p:spPr>
        <p:txBody>
          <a:bodyPr lIns="91440" tIns="45720" rIns="91440" bIns="45720" rtlCol="0" anchor="t"/>
          <a:lstStyle/>
          <a:p>
            <a:r>
              <a:rPr lang="pt-PT" sz="2400">
                <a:latin typeface="Daytona Pro Light (corpo)"/>
              </a:rPr>
              <a:t>Divulgar diferentes feiras, bem como feirantes e produtos</a:t>
            </a:r>
          </a:p>
          <a:p>
            <a:endParaRPr lang="pt-PT" sz="2400">
              <a:latin typeface="Daytona Pro Light (corpo)"/>
            </a:endParaRPr>
          </a:p>
          <a:p>
            <a:r>
              <a:rPr lang="pt-PT" sz="2400">
                <a:latin typeface="Daytona Pro Light (corpo)"/>
              </a:rPr>
              <a:t>Facilitar tanto a vida do cliente como a do feirante</a:t>
            </a:r>
          </a:p>
          <a:p>
            <a:endParaRPr lang="pt-PT" sz="2400">
              <a:latin typeface="Daytona Pro Light (corpo)"/>
            </a:endParaRPr>
          </a:p>
          <a:p>
            <a:r>
              <a:rPr lang="pt-PT" sz="2400">
                <a:latin typeface="Daytona Pro Light (corpo)"/>
              </a:rPr>
              <a:t>Possibilitar a filtragem de feiras e produtos a vendedores</a:t>
            </a:r>
          </a:p>
          <a:p>
            <a:endParaRPr lang="pt-PT" sz="2400">
              <a:latin typeface="Daytona Pro Light (corpo)"/>
            </a:endParaRPr>
          </a:p>
          <a:p>
            <a:endParaRPr lang="pt-PT" sz="2400">
              <a:latin typeface="Daytona Pro Light (corpo)"/>
            </a:endParaRPr>
          </a:p>
        </p:txBody>
      </p:sp>
      <p:sp>
        <p:nvSpPr>
          <p:cNvPr id="7" name="Marcador de Posição do Número do Diapositivo 5">
            <a:extLst>
              <a:ext uri="{FF2B5EF4-FFF2-40B4-BE49-F238E27FC236}">
                <a16:creationId xmlns:a16="http://schemas.microsoft.com/office/drawing/2014/main" id="{1D261A57-1129-C5E6-5DD3-A8967AD3A068}"/>
              </a:ext>
            </a:extLst>
          </p:cNvPr>
          <p:cNvSpPr txBox="1">
            <a:spLocks/>
          </p:cNvSpPr>
          <p:nvPr/>
        </p:nvSpPr>
        <p:spPr>
          <a:xfrm>
            <a:off x="10991555" y="6208677"/>
            <a:ext cx="545911" cy="580029"/>
          </a:xfrm>
          <a:prstGeom prst="rect">
            <a:avLst/>
          </a:prstGeom>
        </p:spPr>
        <p:txBody>
          <a:bodyPr rtlCol="0" anchor="ctr"/>
          <a:lstStyle>
            <a:defPPr rtl="0">
              <a:defRPr lang="pt-PT"/>
            </a:defPPr>
            <a:lvl1pPr marL="0" algn="r" defTabSz="914400" rtl="0" eaLnBrk="1" latinLnBrk="0" hangingPunct="1">
              <a:defRPr lang="pt-PT" sz="1600" kern="12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lang="pt-PT"/>
            </a:pPr>
            <a:fld id="{8D1FC6F8-0BCD-47E9-9C64-690771D9C143}" type="slidenum">
              <a:rPr lang="en-US" smtClean="0">
                <a:solidFill>
                  <a:schemeClr val="accent6"/>
                </a:solidFill>
              </a:rPr>
              <a:pPr>
                <a:defRPr lang="pt-PT"/>
              </a:pPr>
              <a:t>4</a:t>
            </a:fld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438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558331D-7F67-7FA8-DA84-A70D2D7D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7" y="745256"/>
            <a:ext cx="10818994" cy="813577"/>
          </a:xfrm>
        </p:spPr>
        <p:txBody>
          <a:bodyPr/>
          <a:lstStyle/>
          <a:p>
            <a:r>
              <a:rPr lang="pt-PT" sz="4800">
                <a:solidFill>
                  <a:schemeClr val="accent6"/>
                </a:solidFill>
              </a:rPr>
              <a:t>Viabilidade do Sistema</a:t>
            </a:r>
          </a:p>
        </p:txBody>
      </p:sp>
      <p:sp>
        <p:nvSpPr>
          <p:cNvPr id="13" name="Marcador de Posição do Número do Diapositivo 5">
            <a:extLst>
              <a:ext uri="{FF2B5EF4-FFF2-40B4-BE49-F238E27FC236}">
                <a16:creationId xmlns:a16="http://schemas.microsoft.com/office/drawing/2014/main" id="{322C14A1-5BF3-FD31-BD9A-E3B178528484}"/>
              </a:ext>
            </a:extLst>
          </p:cNvPr>
          <p:cNvSpPr txBox="1">
            <a:spLocks/>
          </p:cNvSpPr>
          <p:nvPr/>
        </p:nvSpPr>
        <p:spPr>
          <a:xfrm>
            <a:off x="10991555" y="6208677"/>
            <a:ext cx="545911" cy="580029"/>
          </a:xfrm>
          <a:prstGeom prst="rect">
            <a:avLst/>
          </a:prstGeom>
        </p:spPr>
        <p:txBody>
          <a:bodyPr rtlCol="0" anchor="ctr"/>
          <a:lstStyle>
            <a:defPPr rtl="0">
              <a:defRPr lang="pt-PT"/>
            </a:defPPr>
            <a:lvl1pPr marL="0" algn="r" defTabSz="914400" rtl="0" eaLnBrk="1" latinLnBrk="0" hangingPunct="1">
              <a:defRPr lang="pt-PT" sz="1600" kern="12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lang="pt-PT"/>
            </a:pPr>
            <a:fld id="{8D1FC6F8-0BCD-47E9-9C64-690771D9C143}" type="slidenum">
              <a:rPr lang="en-US" smtClean="0">
                <a:solidFill>
                  <a:schemeClr val="accent6"/>
                </a:solidFill>
              </a:rPr>
              <a:pPr>
                <a:defRPr lang="pt-PT"/>
              </a:pPr>
              <a:t>5</a:t>
            </a:fld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Marcador de Posição do Texto 2">
            <a:extLst>
              <a:ext uri="{FF2B5EF4-FFF2-40B4-BE49-F238E27FC236}">
                <a16:creationId xmlns:a16="http://schemas.microsoft.com/office/drawing/2014/main" id="{79E856C0-43F4-950E-74E4-CFF0EA712ECF}"/>
              </a:ext>
            </a:extLst>
          </p:cNvPr>
          <p:cNvSpPr txBox="1">
            <a:spLocks/>
          </p:cNvSpPr>
          <p:nvPr/>
        </p:nvSpPr>
        <p:spPr>
          <a:xfrm>
            <a:off x="693737" y="1651522"/>
            <a:ext cx="7194431" cy="355495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PT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PT" sz="2400">
              <a:solidFill>
                <a:schemeClr val="bg1"/>
              </a:solidFill>
            </a:endParaRPr>
          </a:p>
          <a:p>
            <a:r>
              <a:rPr lang="pt-PT" sz="2400">
                <a:solidFill>
                  <a:schemeClr val="bg1"/>
                </a:solidFill>
              </a:rPr>
              <a:t>Realidade das feiras num mundo "pós-pandémico"</a:t>
            </a:r>
          </a:p>
          <a:p>
            <a:endParaRPr lang="pt-PT" sz="2400">
              <a:solidFill>
                <a:schemeClr val="bg1"/>
              </a:solidFill>
            </a:endParaRPr>
          </a:p>
          <a:p>
            <a:r>
              <a:rPr lang="pt-PT" sz="2400">
                <a:solidFill>
                  <a:schemeClr val="bg1"/>
                </a:solidFill>
              </a:rPr>
              <a:t>Adaptar as feiras à nova realidade tecnológica</a:t>
            </a:r>
          </a:p>
          <a:p>
            <a:endParaRPr lang="pt-PT" sz="2400">
              <a:solidFill>
                <a:schemeClr val="bg1"/>
              </a:solidFill>
            </a:endParaRPr>
          </a:p>
          <a:p>
            <a:r>
              <a:rPr lang="pt-PT" sz="2400">
                <a:solidFill>
                  <a:schemeClr val="bg1"/>
                </a:solidFill>
              </a:rPr>
              <a:t>Tornar as feiras apelativas às gerações mais jovens</a:t>
            </a:r>
          </a:p>
          <a:p>
            <a:endParaRPr lang="pt-PT" sz="2400">
              <a:solidFill>
                <a:schemeClr val="bg1"/>
              </a:solidFill>
            </a:endParaRPr>
          </a:p>
          <a:p>
            <a:endParaRPr lang="pt-PT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728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ção do Texto 2">
            <a:extLst>
              <a:ext uri="{FF2B5EF4-FFF2-40B4-BE49-F238E27FC236}">
                <a16:creationId xmlns:a16="http://schemas.microsoft.com/office/drawing/2014/main" id="{F2AE31C1-3C36-E06C-0DFB-E7725CDA1A8B}"/>
              </a:ext>
            </a:extLst>
          </p:cNvPr>
          <p:cNvSpPr txBox="1">
            <a:spLocks/>
          </p:cNvSpPr>
          <p:nvPr/>
        </p:nvSpPr>
        <p:spPr>
          <a:xfrm>
            <a:off x="676319" y="2586219"/>
            <a:ext cx="7194431" cy="355495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PT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PT" sz="2400">
              <a:solidFill>
                <a:schemeClr val="bg1"/>
              </a:solidFill>
            </a:endParaRPr>
          </a:p>
          <a:p>
            <a:r>
              <a:rPr lang="pt-PT" sz="2400">
                <a:solidFill>
                  <a:schemeClr val="bg1"/>
                </a:solidFill>
              </a:rPr>
              <a:t>Fácil procura de produtos, feirantes e feiras</a:t>
            </a:r>
          </a:p>
          <a:p>
            <a:endParaRPr lang="pt-PT" sz="2400">
              <a:solidFill>
                <a:schemeClr val="bg1"/>
              </a:solidFill>
            </a:endParaRPr>
          </a:p>
          <a:p>
            <a:r>
              <a:rPr lang="pt-PT" sz="2400">
                <a:solidFill>
                  <a:schemeClr val="bg1"/>
                </a:solidFill>
              </a:rPr>
              <a:t>Dar a opção ao utilizador de avaliar uma feira, através de uma zona de comentários</a:t>
            </a:r>
          </a:p>
          <a:p>
            <a:endParaRPr lang="pt-PT" sz="2400">
              <a:solidFill>
                <a:schemeClr val="bg1"/>
              </a:solidFill>
            </a:endParaRPr>
          </a:p>
          <a:p>
            <a:endParaRPr lang="pt-PT" sz="2400">
              <a:solidFill>
                <a:schemeClr val="bg1"/>
              </a:solidFill>
            </a:endParaRPr>
          </a:p>
        </p:txBody>
      </p:sp>
      <p:sp>
        <p:nvSpPr>
          <p:cNvPr id="9" name="Marcador de Posição do Número do Diapositivo 5">
            <a:extLst>
              <a:ext uri="{FF2B5EF4-FFF2-40B4-BE49-F238E27FC236}">
                <a16:creationId xmlns:a16="http://schemas.microsoft.com/office/drawing/2014/main" id="{1C6C79BC-5042-93BA-6C30-F10AB09B7332}"/>
              </a:ext>
            </a:extLst>
          </p:cNvPr>
          <p:cNvSpPr txBox="1">
            <a:spLocks/>
          </p:cNvSpPr>
          <p:nvPr/>
        </p:nvSpPr>
        <p:spPr>
          <a:xfrm>
            <a:off x="10991555" y="6208677"/>
            <a:ext cx="545911" cy="580029"/>
          </a:xfrm>
          <a:prstGeom prst="rect">
            <a:avLst/>
          </a:prstGeom>
        </p:spPr>
        <p:txBody>
          <a:bodyPr/>
          <a:lstStyle>
            <a:defPPr rtl="0">
              <a:defRPr lang="pt-PT"/>
            </a:defPPr>
            <a:lvl1pPr marL="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 lang="pt-PT"/>
            </a:pPr>
            <a:fld id="{8D1FC6F8-0BCD-47E9-9C64-690771D9C143}" type="slidenum">
              <a:rPr lang="en-US" smtClean="0">
                <a:solidFill>
                  <a:schemeClr val="accent6"/>
                </a:solidFill>
              </a:rPr>
              <a:pPr algn="r">
                <a:defRPr lang="pt-PT"/>
              </a:pPr>
              <a:t>6</a:t>
            </a:fld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592A2B00-8736-6360-4AB1-3825E5900C97}"/>
              </a:ext>
            </a:extLst>
          </p:cNvPr>
          <p:cNvSpPr txBox="1">
            <a:spLocks/>
          </p:cNvSpPr>
          <p:nvPr/>
        </p:nvSpPr>
        <p:spPr>
          <a:xfrm>
            <a:off x="676319" y="1654600"/>
            <a:ext cx="10861147" cy="813577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800" b="1" kern="1200" cap="all" spc="400" baseline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pt-PT" sz="4800">
                <a:solidFill>
                  <a:schemeClr val="accent6"/>
                </a:solidFill>
              </a:rPr>
              <a:t>utilidade do Sistema</a:t>
            </a:r>
          </a:p>
        </p:txBody>
      </p:sp>
    </p:spTree>
    <p:extLst>
      <p:ext uri="{BB962C8B-B14F-4D97-AF65-F5344CB8AC3E}">
        <p14:creationId xmlns:p14="http://schemas.microsoft.com/office/powerpoint/2010/main" val="4076949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Posição do Texto 2">
            <a:extLst>
              <a:ext uri="{FF2B5EF4-FFF2-40B4-BE49-F238E27FC236}">
                <a16:creationId xmlns:a16="http://schemas.microsoft.com/office/drawing/2014/main" id="{DDF2EE82-BD90-F2A9-DA0B-F9838A3D469A}"/>
              </a:ext>
            </a:extLst>
          </p:cNvPr>
          <p:cNvSpPr txBox="1">
            <a:spLocks/>
          </p:cNvSpPr>
          <p:nvPr/>
        </p:nvSpPr>
        <p:spPr>
          <a:xfrm>
            <a:off x="2504284" y="1651522"/>
            <a:ext cx="8111465" cy="355495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PT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PT" sz="2400">
              <a:solidFill>
                <a:schemeClr val="bg1"/>
              </a:solidFill>
            </a:endParaRPr>
          </a:p>
          <a:p>
            <a:endParaRPr lang="pt-PT" sz="2400">
              <a:solidFill>
                <a:schemeClr val="bg1"/>
              </a:solidFill>
            </a:endParaRPr>
          </a:p>
          <a:p>
            <a:r>
              <a:rPr lang="pt-PT" sz="2400">
                <a:solidFill>
                  <a:schemeClr val="bg1"/>
                </a:solidFill>
              </a:rPr>
              <a:t>API que permite explorar dados da plataforma de eventos da Google</a:t>
            </a:r>
          </a:p>
          <a:p>
            <a:endParaRPr lang="pt-PT" sz="2400">
              <a:solidFill>
                <a:schemeClr val="bg1"/>
              </a:solidFill>
            </a:endParaRPr>
          </a:p>
          <a:p>
            <a:r>
              <a:rPr lang="pt-PT" sz="2400">
                <a:solidFill>
                  <a:schemeClr val="bg1"/>
                </a:solidFill>
              </a:rPr>
              <a:t>Recursos humanos</a:t>
            </a:r>
          </a:p>
          <a:p>
            <a:endParaRPr lang="pt-PT" sz="2400">
              <a:solidFill>
                <a:schemeClr val="bg1"/>
              </a:solidFill>
            </a:endParaRPr>
          </a:p>
          <a:p>
            <a:endParaRPr lang="pt-PT" sz="2400">
              <a:solidFill>
                <a:schemeClr val="bg1"/>
              </a:solidFill>
            </a:endParaRPr>
          </a:p>
        </p:txBody>
      </p:sp>
      <p:sp>
        <p:nvSpPr>
          <p:cNvPr id="19" name="Marcador de Posição do Número do Diapositivo 5">
            <a:extLst>
              <a:ext uri="{FF2B5EF4-FFF2-40B4-BE49-F238E27FC236}">
                <a16:creationId xmlns:a16="http://schemas.microsoft.com/office/drawing/2014/main" id="{8E2A7658-9A61-A4FF-5558-0ADD5CE4B004}"/>
              </a:ext>
            </a:extLst>
          </p:cNvPr>
          <p:cNvSpPr txBox="1">
            <a:spLocks/>
          </p:cNvSpPr>
          <p:nvPr/>
        </p:nvSpPr>
        <p:spPr>
          <a:xfrm>
            <a:off x="10991555" y="6208677"/>
            <a:ext cx="545911" cy="580029"/>
          </a:xfrm>
          <a:prstGeom prst="rect">
            <a:avLst/>
          </a:prstGeom>
        </p:spPr>
        <p:txBody>
          <a:bodyPr/>
          <a:lstStyle>
            <a:defPPr rtl="0">
              <a:defRPr lang="pt-PT"/>
            </a:defPPr>
            <a:lvl1pPr marL="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 lang="pt-PT"/>
            </a:pPr>
            <a:fld id="{8D1FC6F8-0BCD-47E9-9C64-690771D9C143}" type="slidenum">
              <a:rPr lang="en-US" smtClean="0">
                <a:solidFill>
                  <a:schemeClr val="accent6"/>
                </a:solidFill>
              </a:rPr>
              <a:pPr algn="r">
                <a:defRPr lang="pt-PT"/>
              </a:pPr>
              <a:t>7</a:t>
            </a:fld>
            <a:endParaRPr lang="en-US">
              <a:solidFill>
                <a:schemeClr val="accent6"/>
              </a:solidFill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60F6A9C2-015D-8FDB-B4C3-B7F61ADA0938}"/>
              </a:ext>
            </a:extLst>
          </p:cNvPr>
          <p:cNvSpPr txBox="1">
            <a:spLocks/>
          </p:cNvSpPr>
          <p:nvPr/>
        </p:nvSpPr>
        <p:spPr>
          <a:xfrm>
            <a:off x="2504284" y="747982"/>
            <a:ext cx="9033182" cy="813577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800" b="1" kern="1200" cap="all" spc="400" baseline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pt-PT" sz="4800">
                <a:solidFill>
                  <a:schemeClr val="accent6"/>
                </a:solidFill>
              </a:rPr>
              <a:t>Recursos Necessários</a:t>
            </a:r>
          </a:p>
        </p:txBody>
      </p:sp>
    </p:spTree>
    <p:extLst>
      <p:ext uri="{BB962C8B-B14F-4D97-AF65-F5344CB8AC3E}">
        <p14:creationId xmlns:p14="http://schemas.microsoft.com/office/powerpoint/2010/main" val="2487363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558331D-7F67-7FA8-DA84-A70D2D7D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7" y="745256"/>
            <a:ext cx="10818994" cy="813577"/>
          </a:xfrm>
        </p:spPr>
        <p:txBody>
          <a:bodyPr/>
          <a:lstStyle/>
          <a:p>
            <a:r>
              <a:rPr lang="pt-PT" sz="4800">
                <a:solidFill>
                  <a:schemeClr val="accent6"/>
                </a:solidFill>
              </a:rPr>
              <a:t>Plano de desenvolvimento</a:t>
            </a:r>
          </a:p>
        </p:txBody>
      </p:sp>
      <p:sp>
        <p:nvSpPr>
          <p:cNvPr id="13" name="Marcador de Posição do Número do Diapositivo 5">
            <a:extLst>
              <a:ext uri="{FF2B5EF4-FFF2-40B4-BE49-F238E27FC236}">
                <a16:creationId xmlns:a16="http://schemas.microsoft.com/office/drawing/2014/main" id="{322C14A1-5BF3-FD31-BD9A-E3B178528484}"/>
              </a:ext>
            </a:extLst>
          </p:cNvPr>
          <p:cNvSpPr txBox="1">
            <a:spLocks/>
          </p:cNvSpPr>
          <p:nvPr/>
        </p:nvSpPr>
        <p:spPr>
          <a:xfrm>
            <a:off x="10991555" y="6208677"/>
            <a:ext cx="545911" cy="580029"/>
          </a:xfrm>
          <a:prstGeom prst="rect">
            <a:avLst/>
          </a:prstGeom>
        </p:spPr>
        <p:txBody>
          <a:bodyPr rtlCol="0" anchor="ctr"/>
          <a:lstStyle>
            <a:defPPr rtl="0">
              <a:defRPr lang="pt-PT"/>
            </a:defPPr>
            <a:lvl1pPr marL="0" algn="r" defTabSz="914400" rtl="0" eaLnBrk="1" latinLnBrk="0" hangingPunct="1">
              <a:defRPr lang="pt-PT" sz="1600" kern="12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lang="pt-PT"/>
            </a:pPr>
            <a:fld id="{8D1FC6F8-0BCD-47E9-9C64-690771D9C143}" type="slidenum">
              <a:rPr lang="en-US" sz="1800" smtClean="0">
                <a:solidFill>
                  <a:schemeClr val="accent6"/>
                </a:solidFill>
              </a:rPr>
              <a:pPr>
                <a:defRPr lang="pt-PT"/>
              </a:pPr>
              <a:t>8</a:t>
            </a:fld>
            <a:endParaRPr lang="en-US" sz="1800">
              <a:solidFill>
                <a:schemeClr val="accent6"/>
              </a:solidFill>
            </a:endParaRPr>
          </a:p>
        </p:txBody>
      </p:sp>
      <p:sp>
        <p:nvSpPr>
          <p:cNvPr id="14" name="Marcador de Posição do Texto 2">
            <a:extLst>
              <a:ext uri="{FF2B5EF4-FFF2-40B4-BE49-F238E27FC236}">
                <a16:creationId xmlns:a16="http://schemas.microsoft.com/office/drawing/2014/main" id="{79E856C0-43F4-950E-74E4-CFF0EA712ECF}"/>
              </a:ext>
            </a:extLst>
          </p:cNvPr>
          <p:cNvSpPr txBox="1">
            <a:spLocks/>
          </p:cNvSpPr>
          <p:nvPr/>
        </p:nvSpPr>
        <p:spPr>
          <a:xfrm>
            <a:off x="1097281" y="1625396"/>
            <a:ext cx="4450080" cy="813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PT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3200">
                <a:solidFill>
                  <a:schemeClr val="bg1"/>
                </a:solidFill>
                <a:latin typeface="Century Gothic" panose="020B0502020202020204" pitchFamily="34" charset="0"/>
              </a:rPr>
              <a:t>FUNDAMENTAÇÃO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2315AAF-0D3E-B2DA-7887-BA019F1C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41" y="2004609"/>
            <a:ext cx="4481810" cy="375828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48BC27D-0CC3-4D25-E508-8251BA97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37" y="2665307"/>
            <a:ext cx="5721405" cy="243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22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558331D-7F67-7FA8-DA84-A70D2D7D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7" y="745256"/>
            <a:ext cx="10818994" cy="813577"/>
          </a:xfrm>
        </p:spPr>
        <p:txBody>
          <a:bodyPr/>
          <a:lstStyle/>
          <a:p>
            <a:r>
              <a:rPr lang="pt-PT" sz="4800" dirty="0">
                <a:solidFill>
                  <a:schemeClr val="accent6"/>
                </a:solidFill>
              </a:rPr>
              <a:t>Plano de desenvolvimento</a:t>
            </a:r>
          </a:p>
        </p:txBody>
      </p:sp>
      <p:sp>
        <p:nvSpPr>
          <p:cNvPr id="13" name="Marcador de Posição do Número do Diapositivo 5">
            <a:extLst>
              <a:ext uri="{FF2B5EF4-FFF2-40B4-BE49-F238E27FC236}">
                <a16:creationId xmlns:a16="http://schemas.microsoft.com/office/drawing/2014/main" id="{322C14A1-5BF3-FD31-BD9A-E3B178528484}"/>
              </a:ext>
            </a:extLst>
          </p:cNvPr>
          <p:cNvSpPr txBox="1">
            <a:spLocks/>
          </p:cNvSpPr>
          <p:nvPr/>
        </p:nvSpPr>
        <p:spPr>
          <a:xfrm>
            <a:off x="10991555" y="6208677"/>
            <a:ext cx="545911" cy="580029"/>
          </a:xfrm>
          <a:prstGeom prst="rect">
            <a:avLst/>
          </a:prstGeom>
        </p:spPr>
        <p:txBody>
          <a:bodyPr rtlCol="0" anchor="ctr"/>
          <a:lstStyle>
            <a:defPPr rtl="0">
              <a:defRPr lang="pt-PT"/>
            </a:defPPr>
            <a:lvl1pPr marL="0" algn="r" defTabSz="914400" rtl="0" eaLnBrk="1" latinLnBrk="0" hangingPunct="1">
              <a:defRPr lang="pt-PT" sz="1600" kern="12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lang="pt-PT"/>
            </a:pPr>
            <a:fld id="{8D1FC6F8-0BCD-47E9-9C64-690771D9C143}" type="slidenum">
              <a:rPr lang="en-US" sz="1800" smtClean="0">
                <a:solidFill>
                  <a:schemeClr val="accent6"/>
                </a:solidFill>
              </a:rPr>
              <a:pPr>
                <a:defRPr lang="pt-PT"/>
              </a:pPr>
              <a:t>9</a:t>
            </a:fld>
            <a:endParaRPr lang="en-US" sz="1800">
              <a:solidFill>
                <a:schemeClr val="accent6"/>
              </a:solidFill>
            </a:endParaRPr>
          </a:p>
        </p:txBody>
      </p:sp>
      <p:sp>
        <p:nvSpPr>
          <p:cNvPr id="14" name="Marcador de Posição do Texto 2">
            <a:extLst>
              <a:ext uri="{FF2B5EF4-FFF2-40B4-BE49-F238E27FC236}">
                <a16:creationId xmlns:a16="http://schemas.microsoft.com/office/drawing/2014/main" id="{79E856C0-43F4-950E-74E4-CFF0EA712ECF}"/>
              </a:ext>
            </a:extLst>
          </p:cNvPr>
          <p:cNvSpPr txBox="1">
            <a:spLocks/>
          </p:cNvSpPr>
          <p:nvPr/>
        </p:nvSpPr>
        <p:spPr>
          <a:xfrm>
            <a:off x="1097281" y="1625396"/>
            <a:ext cx="4450080" cy="813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PT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ESPECIFICAÇÃO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4234C23-82DF-1552-01F0-C7D81B21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263" y="2505535"/>
            <a:ext cx="4770077" cy="317331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59A5363-1204-5EDC-6394-BF1455F0C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37" y="2505536"/>
            <a:ext cx="5002002" cy="317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049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061966_TF56488565_Win32" id="{00A1CD8D-3551-4BB0-ADC1-2F1485DB9A27}" vid="{215C11A7-5FFC-43F2-A25B-1935AED30B1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6B8A4BC3-D1CE-4BB2-9C42-D67FD92CAF7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Ecrã Panorâmico</PresentationFormat>
  <Slides>13</Slides>
  <Notes>2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4" baseType="lpstr">
      <vt:lpstr>Tema do Office</vt:lpstr>
      <vt:lpstr>Market for you</vt:lpstr>
      <vt:lpstr>índice</vt:lpstr>
      <vt:lpstr>Contextualização</vt:lpstr>
      <vt:lpstr>Objetivos</vt:lpstr>
      <vt:lpstr>Viabilidade do Sistema</vt:lpstr>
      <vt:lpstr>Apresentação do PowerPoint</vt:lpstr>
      <vt:lpstr>Apresentação do PowerPoint</vt:lpstr>
      <vt:lpstr>Plano de desenvolvimento</vt:lpstr>
      <vt:lpstr>Plano de desenvolvimento</vt:lpstr>
      <vt:lpstr>Plano de desenvolvimento</vt:lpstr>
      <vt:lpstr>Conclusão</vt:lpstr>
      <vt:lpstr>Equipa de trabalho</vt:lpstr>
      <vt:lpstr>Market for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for you</dc:title>
  <dc:creator>Lara Beatriz Pinto Ferreira</dc:creator>
  <cp:revision>9</cp:revision>
  <dcterms:created xsi:type="dcterms:W3CDTF">2022-10-16T22:45:59Z</dcterms:created>
  <dcterms:modified xsi:type="dcterms:W3CDTF">2022-10-21T23:42:47Z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